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94" r:id="rId1"/>
  </p:sldMasterIdLst>
  <p:notesMasterIdLst>
    <p:notesMasterId r:id="rId3"/>
  </p:notesMasterIdLst>
  <p:sldIdLst>
    <p:sldId id="314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Proxima Nova" panose="0200050603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w Chen" initials="" lastIdx="5" clrIdx="0"/>
  <p:cmAuthor id="1" name="Jonathan Lai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1A5248C-B773-4F1B-93FB-C1716D5E1D75}">
  <a:tblStyle styleId="{E1A5248C-B773-4F1B-93FB-C1716D5E1D7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52D09064-5060-4CC7-98CD-34A95C4525B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52" autoAdjust="0"/>
    <p:restoredTop sz="96361" autoAdjust="0"/>
  </p:normalViewPr>
  <p:slideViewPr>
    <p:cSldViewPr snapToGrid="0">
      <p:cViewPr varScale="1">
        <p:scale>
          <a:sx n="238" d="100"/>
          <a:sy n="238" d="100"/>
        </p:scale>
        <p:origin x="17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onlai/Dropbox/a16z/Recruiting/References/Excel%20backup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pPr>
            <a:r>
              <a:rPr lang="en-US" sz="1600" b="1">
                <a:latin typeface="Proxima Nova" panose="02000506030000020004" pitchFamily="2" charset="0"/>
              </a:rPr>
              <a:t>2019 Global Industry Revenue</a:t>
            </a:r>
          </a:p>
        </c:rich>
      </c:tx>
      <c:layout>
        <c:manualLayout>
          <c:xMode val="edge"/>
          <c:yMode val="edge"/>
          <c:x val="0.36103028401904474"/>
          <c:y val="1.19653776615506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Proxima Nova" panose="02000506030000020004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36602445842632"/>
          <c:y val="0.18508429310213251"/>
          <c:w val="0.86404894303506841"/>
          <c:h val="0.692058286777755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'Market size'!$B$11</c:f>
              <c:strCache>
                <c:ptCount val="1"/>
                <c:pt idx="0">
                  <c:v>Games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5E5-6D41-9696-4971E77B720A}"/>
              </c:ext>
            </c:extLst>
          </c:dPt>
          <c:dPt>
            <c:idx val="1"/>
            <c:invertIfNegative val="0"/>
            <c:bubble3D val="0"/>
            <c:spPr>
              <a:solidFill>
                <a:schemeClr val="bg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5E5-6D41-9696-4971E77B720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5E5-6D41-9696-4971E77B720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roxima Nova" panose="02000506030000020004" pitchFamily="2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'Market size'!$G$10:$I$10</c:f>
              <c:strCache>
                <c:ptCount val="3"/>
                <c:pt idx="0">
                  <c:v>Games</c:v>
                </c:pt>
                <c:pt idx="1">
                  <c:v>Film</c:v>
                </c:pt>
                <c:pt idx="2">
                  <c:v>Music</c:v>
                </c:pt>
              </c:strCache>
            </c:strRef>
          </c:cat>
          <c:val>
            <c:numRef>
              <c:f>'Market size'!$G$11:$I$11</c:f>
              <c:numCache>
                <c:formatCode>"$"#,##0</c:formatCode>
                <c:ptCount val="3"/>
                <c:pt idx="0">
                  <c:v>152.10000000000002</c:v>
                </c:pt>
                <c:pt idx="1">
                  <c:v>103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5E5-6D41-9696-4971E77B72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33039184"/>
        <c:axId val="-1953670736"/>
      </c:barChart>
      <c:catAx>
        <c:axId val="-33039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pPr>
            <a:endParaRPr lang="en-US"/>
          </a:p>
        </c:txPr>
        <c:crossAx val="-1953670736"/>
        <c:crosses val="autoZero"/>
        <c:auto val="1"/>
        <c:lblAlgn val="ctr"/>
        <c:lblOffset val="100"/>
        <c:noMultiLvlLbl val="0"/>
      </c:catAx>
      <c:valAx>
        <c:axId val="-1953670736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t" anchorCtr="1"/>
              <a:lstStyle/>
              <a:p>
                <a:pPr>
                  <a:defRPr sz="13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Proxima Nova" panose="02000506030000020004" pitchFamily="2" charset="0"/>
                    <a:ea typeface="+mn-ea"/>
                    <a:cs typeface="+mn-cs"/>
                  </a:defRPr>
                </a:pPr>
                <a:r>
                  <a:rPr lang="en-US" sz="1300">
                    <a:latin typeface="Proxima Nova" panose="02000506030000020004" pitchFamily="2" charset="0"/>
                  </a:rPr>
                  <a:t>$B</a:t>
                </a:r>
              </a:p>
            </c:rich>
          </c:tx>
          <c:layout>
            <c:manualLayout>
              <c:xMode val="edge"/>
              <c:yMode val="edge"/>
              <c:x val="1.0486633136129511E-2"/>
              <c:y val="0.449447601293013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t" anchorCtr="1"/>
            <a:lstStyle/>
            <a:p>
              <a:pPr>
                <a:defRPr sz="13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Proxima Nova" panose="02000506030000020004" pitchFamily="2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roxima Nova" panose="02000506030000020004" pitchFamily="2" charset="0"/>
                <a:ea typeface="+mn-ea"/>
                <a:cs typeface="+mn-cs"/>
              </a:defRPr>
            </a:pPr>
            <a:endParaRPr lang="en-US"/>
          </a:p>
        </c:txPr>
        <c:crossAx val="-33039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9-10-06T19:37:41.109" idx="2">
    <p:pos x="6000" y="0"/>
    <p:text>+dcoolican@a16z.com fyi that I reworded a couple of these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6975" marR="0" lvl="1" indent="-12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3944" marR="0" lvl="2" indent="-1224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0919" marR="0" lvl="3" indent="-1201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7885" marR="0" lvl="4" indent="-117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4860" marR="0" lvl="5" indent="-115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1829" marR="0" lvl="6" indent="-1132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8802" marR="0" lvl="7" indent="-111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5778" marR="0" lvl="8" indent="-1087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6975" marR="0" lvl="1" indent="-12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3944" marR="0" lvl="2" indent="-1224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0919" marR="0" lvl="3" indent="-1201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7885" marR="0" lvl="4" indent="-117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4860" marR="0" lvl="5" indent="-115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1829" marR="0" lvl="6" indent="-1132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8802" marR="0" lvl="7" indent="-111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5778" marR="0" lvl="8" indent="-1087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6975" marR="0" lvl="1" indent="-124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3944" marR="0" lvl="2" indent="-1224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0919" marR="0" lvl="3" indent="-1201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7885" marR="0" lvl="4" indent="-1178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4860" marR="0" lvl="5" indent="-1155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1829" marR="0" lvl="6" indent="-1132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8802" marR="0" lvl="7" indent="-1110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5778" marR="0" lvl="8" indent="-1087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37762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64892dedd2_0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64892dedd2_0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How these trends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Evolution of marketplaces: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Vertical jobs marketplaces and unbundling linkedin (Incredible, Blue collar jobs, high skill jobs)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Future of media/ecommerce: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influencer stack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 same day delivery infrastructure (mothership, darkstore)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Rise of esports and gaming: focusing on games studios as where the value accrues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Transformation of real estate: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Cloud kitchens (VKC)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Smart homes (smart rent)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Construction materials networks (agora, toolbx)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Emergence of new business models: companies and consumers moving away from ad buying and ad supported models (substack)</a:t>
            </a:r>
            <a:endParaRPr/>
          </a:p>
        </p:txBody>
      </p:sp>
      <p:sp>
        <p:nvSpPr>
          <p:cNvPr id="321" name="Google Shape;321;g64892dedd2_0_133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5850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Blank Layout">
  <p:cSld name="4_Blank Layou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3"/>
          <p:cNvCxnSpPr/>
          <p:nvPr/>
        </p:nvCxnSpPr>
        <p:spPr>
          <a:xfrm>
            <a:off x="0" y="112608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A3A3A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ubTitle" idx="1"/>
          </p:nvPr>
        </p:nvSpPr>
        <p:spPr>
          <a:xfrm>
            <a:off x="342900" y="716982"/>
            <a:ext cx="8458200" cy="256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29" marR="0" lvl="1" indent="-29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57" marR="0" lvl="2" indent="-56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88" marR="0" lvl="3" indent="-87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916" marR="0" lvl="4" indent="-11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145" marR="0" lvl="5" indent="-14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373" marR="0" lvl="6" indent="-17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602" marR="0" lvl="7" indent="-201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832" marR="0" lvl="8" indent="-23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/>
          <p:nvPr/>
        </p:nvSpPr>
        <p:spPr>
          <a:xfrm>
            <a:off x="0" y="1125178"/>
            <a:ext cx="9144000" cy="401838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5" name="Google Shape;25;p3"/>
          <p:cNvSpPr txBox="1"/>
          <p:nvPr/>
        </p:nvSpPr>
        <p:spPr>
          <a:xfrm>
            <a:off x="33311" y="4923088"/>
            <a:ext cx="319831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3A3A3"/>
              </a:buClr>
              <a:buFont typeface="Proxima Nova"/>
              <a:buNone/>
            </a:pP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© 201</a:t>
            </a:r>
            <a:r>
              <a:rPr lang="en-US" sz="600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 - Andreessen Horowitz | Proprietary &amp; confidential, all rights reserved worldwide.</a:t>
            </a:r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Title Slide">
  <p:cSld name="5_Title Slid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/>
          <p:nvPr/>
        </p:nvSpPr>
        <p:spPr>
          <a:xfrm>
            <a:off x="0" y="4364402"/>
            <a:ext cx="9144000" cy="779097"/>
          </a:xfrm>
          <a:prstGeom prst="rect">
            <a:avLst/>
          </a:prstGeom>
          <a:solidFill>
            <a:srgbClr val="D8D8D8">
              <a:alpha val="48627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4" name="Google Shape;74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65860" y="4689926"/>
            <a:ext cx="2643187" cy="15398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2"/>
          <p:cNvSpPr txBox="1">
            <a:spLocks noGrp="1"/>
          </p:cNvSpPr>
          <p:nvPr>
            <p:ph type="ctrTitle"/>
          </p:nvPr>
        </p:nvSpPr>
        <p:spPr>
          <a:xfrm>
            <a:off x="665163" y="1367080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subTitle" idx="1"/>
          </p:nvPr>
        </p:nvSpPr>
        <p:spPr>
          <a:xfrm>
            <a:off x="665163" y="2174875"/>
            <a:ext cx="7781258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Proxima Nova"/>
              <a:buNone/>
              <a:defRPr sz="900" b="1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888888"/>
                </a:solidFill>
              </a:defRPr>
            </a:lvl1pPr>
            <a:lvl2pPr lvl="1">
              <a:buNone/>
              <a:defRPr>
                <a:solidFill>
                  <a:srgbClr val="888888"/>
                </a:solidFill>
              </a:defRPr>
            </a:lvl2pPr>
            <a:lvl3pPr lvl="2">
              <a:buNone/>
              <a:defRPr>
                <a:solidFill>
                  <a:srgbClr val="888888"/>
                </a:solidFill>
              </a:defRPr>
            </a:lvl3pPr>
            <a:lvl4pPr lvl="3">
              <a:buNone/>
              <a:defRPr>
                <a:solidFill>
                  <a:srgbClr val="888888"/>
                </a:solidFill>
              </a:defRPr>
            </a:lvl4pPr>
            <a:lvl5pPr lvl="4">
              <a:buNone/>
              <a:defRPr>
                <a:solidFill>
                  <a:srgbClr val="888888"/>
                </a:solidFill>
              </a:defRPr>
            </a:lvl5pPr>
            <a:lvl6pPr lvl="5">
              <a:buNone/>
              <a:defRPr>
                <a:solidFill>
                  <a:srgbClr val="888888"/>
                </a:solidFill>
              </a:defRPr>
            </a:lvl6pPr>
            <a:lvl7pPr lvl="6">
              <a:buNone/>
              <a:defRPr>
                <a:solidFill>
                  <a:srgbClr val="888888"/>
                </a:solidFill>
              </a:defRPr>
            </a:lvl7pPr>
            <a:lvl8pPr lvl="7">
              <a:buNone/>
              <a:defRPr>
                <a:solidFill>
                  <a:srgbClr val="888888"/>
                </a:solidFill>
              </a:defRPr>
            </a:lvl8pPr>
            <a:lvl9pPr lvl="8"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/>
          <p:nvPr/>
        </p:nvSpPr>
        <p:spPr>
          <a:xfrm>
            <a:off x="0" y="4364402"/>
            <a:ext cx="9144000" cy="779097"/>
          </a:xfrm>
          <a:prstGeom prst="rect">
            <a:avLst/>
          </a:prstGeom>
          <a:solidFill>
            <a:srgbClr val="D8D8D8">
              <a:alpha val="48627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65860" y="4689926"/>
            <a:ext cx="2643187" cy="153988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>
            <a:spLocks noGrp="1"/>
          </p:cNvSpPr>
          <p:nvPr>
            <p:ph type="ctrTitle"/>
          </p:nvPr>
        </p:nvSpPr>
        <p:spPr>
          <a:xfrm>
            <a:off x="665163" y="136707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ubTitle" idx="1"/>
          </p:nvPr>
        </p:nvSpPr>
        <p:spPr>
          <a:xfrm>
            <a:off x="665163" y="2174875"/>
            <a:ext cx="7781258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Proxima Nova"/>
              <a:buNone/>
              <a:defRPr sz="900" b="1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888888"/>
                </a:solidFill>
              </a:defRPr>
            </a:lvl1pPr>
            <a:lvl2pPr lvl="1">
              <a:buNone/>
              <a:defRPr>
                <a:solidFill>
                  <a:srgbClr val="888888"/>
                </a:solidFill>
              </a:defRPr>
            </a:lvl2pPr>
            <a:lvl3pPr lvl="2">
              <a:buNone/>
              <a:defRPr>
                <a:solidFill>
                  <a:srgbClr val="888888"/>
                </a:solidFill>
              </a:defRPr>
            </a:lvl3pPr>
            <a:lvl4pPr lvl="3">
              <a:buNone/>
              <a:defRPr>
                <a:solidFill>
                  <a:srgbClr val="888888"/>
                </a:solidFill>
              </a:defRPr>
            </a:lvl4pPr>
            <a:lvl5pPr lvl="4">
              <a:buNone/>
              <a:defRPr>
                <a:solidFill>
                  <a:srgbClr val="888888"/>
                </a:solidFill>
              </a:defRPr>
            </a:lvl5pPr>
            <a:lvl6pPr lvl="5">
              <a:buNone/>
              <a:defRPr>
                <a:solidFill>
                  <a:srgbClr val="888888"/>
                </a:solidFill>
              </a:defRPr>
            </a:lvl6pPr>
            <a:lvl7pPr lvl="6">
              <a:buNone/>
              <a:defRPr>
                <a:solidFill>
                  <a:srgbClr val="888888"/>
                </a:solidFill>
              </a:defRPr>
            </a:lvl7pPr>
            <a:lvl8pPr lvl="7">
              <a:buNone/>
              <a:defRPr>
                <a:solidFill>
                  <a:srgbClr val="888888"/>
                </a:solidFill>
              </a:defRPr>
            </a:lvl8pPr>
            <a:lvl9pPr lvl="8"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/>
          <p:nvPr/>
        </p:nvSpPr>
        <p:spPr>
          <a:xfrm>
            <a:off x="300039" y="1500839"/>
            <a:ext cx="1133475" cy="11334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2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6" name="Google Shape;86;p14"/>
          <p:cNvSpPr/>
          <p:nvPr/>
        </p:nvSpPr>
        <p:spPr>
          <a:xfrm>
            <a:off x="0" y="4364402"/>
            <a:ext cx="9144000" cy="779097"/>
          </a:xfrm>
          <a:prstGeom prst="rect">
            <a:avLst/>
          </a:prstGeom>
          <a:solidFill>
            <a:srgbClr val="D8D8D8">
              <a:alpha val="48627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85311" y="4647937"/>
            <a:ext cx="487362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 txBox="1"/>
          <p:nvPr/>
        </p:nvSpPr>
        <p:spPr>
          <a:xfrm>
            <a:off x="7634598" y="4597265"/>
            <a:ext cx="2249488" cy="64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E5312"/>
              </a:buClr>
              <a:buFont typeface="Proxima Nova"/>
              <a:buNone/>
            </a:pPr>
            <a:r>
              <a:rPr lang="en-US" sz="700" b="0" i="0" u="none" strike="noStrike" cap="none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INDUSTRY </a:t>
            </a:r>
            <a:br>
              <a:rPr lang="en-US" sz="700" b="0" i="0" u="none" strike="noStrike" cap="none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US" sz="700" b="0" i="0" u="none" strike="noStrike" cap="none">
                <a:solidFill>
                  <a:srgbClr val="3F3F3F"/>
                </a:solidFill>
                <a:latin typeface="Proxima Nova"/>
                <a:ea typeface="Proxima Nova"/>
                <a:cs typeface="Proxima Nova"/>
                <a:sym typeface="Proxima Nova"/>
              </a:rPr>
              <a:t>PERSPECTIVES</a:t>
            </a:r>
            <a:endParaRPr sz="700" b="0" i="0" u="none" strike="noStrike" cap="none">
              <a:solidFill>
                <a:srgbClr val="3F3F3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89" name="Google Shape;89;p14"/>
          <p:cNvCxnSpPr/>
          <p:nvPr/>
        </p:nvCxnSpPr>
        <p:spPr>
          <a:xfrm>
            <a:off x="7590148" y="4597265"/>
            <a:ext cx="0" cy="2889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0" name="Google Shape;90;p14"/>
          <p:cNvSpPr txBox="1">
            <a:spLocks noGrp="1"/>
          </p:cNvSpPr>
          <p:nvPr>
            <p:ph type="ctrTitle"/>
          </p:nvPr>
        </p:nvSpPr>
        <p:spPr>
          <a:xfrm>
            <a:off x="1531839" y="1373933"/>
            <a:ext cx="6423769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subTitle" idx="1"/>
          </p:nvPr>
        </p:nvSpPr>
        <p:spPr>
          <a:xfrm>
            <a:off x="1522413" y="2174875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Proxima Nova"/>
              <a:buNone/>
              <a:defRPr sz="900" b="1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>
            <a:spLocks noGrp="1"/>
          </p:cNvSpPr>
          <p:nvPr>
            <p:ph type="pic" idx="2"/>
          </p:nvPr>
        </p:nvSpPr>
        <p:spPr>
          <a:xfrm>
            <a:off x="324590" y="1493777"/>
            <a:ext cx="1101624" cy="1239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spcBef>
                <a:spcPts val="210"/>
              </a:spcBef>
              <a:spcAft>
                <a:spcPts val="0"/>
              </a:spcAft>
              <a:buClr>
                <a:srgbClr val="D8D8D8"/>
              </a:buClr>
              <a:buSzPts val="1400"/>
              <a:buFont typeface="Proxima Nova"/>
              <a:buNone/>
              <a:defRPr sz="1050" b="0" i="0" u="none" strike="noStrike" cap="none">
                <a:solidFill>
                  <a:srgbClr val="D8D8D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742950" marR="0" lvl="1" indent="-28575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143000" marR="0" lvl="2" indent="-22860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600200" marR="0" lvl="3" indent="-2286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057400" marR="0" lvl="4" indent="-2286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888888"/>
                </a:solidFill>
              </a:defRPr>
            </a:lvl1pPr>
            <a:lvl2pPr lvl="1">
              <a:buNone/>
              <a:defRPr>
                <a:solidFill>
                  <a:srgbClr val="888888"/>
                </a:solidFill>
              </a:defRPr>
            </a:lvl2pPr>
            <a:lvl3pPr lvl="2">
              <a:buNone/>
              <a:defRPr>
                <a:solidFill>
                  <a:srgbClr val="888888"/>
                </a:solidFill>
              </a:defRPr>
            </a:lvl3pPr>
            <a:lvl4pPr lvl="3">
              <a:buNone/>
              <a:defRPr>
                <a:solidFill>
                  <a:srgbClr val="888888"/>
                </a:solidFill>
              </a:defRPr>
            </a:lvl4pPr>
            <a:lvl5pPr lvl="4">
              <a:buNone/>
              <a:defRPr>
                <a:solidFill>
                  <a:srgbClr val="888888"/>
                </a:solidFill>
              </a:defRPr>
            </a:lvl5pPr>
            <a:lvl6pPr lvl="5">
              <a:buNone/>
              <a:defRPr>
                <a:solidFill>
                  <a:srgbClr val="888888"/>
                </a:solidFill>
              </a:defRPr>
            </a:lvl6pPr>
            <a:lvl7pPr lvl="6">
              <a:buNone/>
              <a:defRPr>
                <a:solidFill>
                  <a:srgbClr val="888888"/>
                </a:solidFill>
              </a:defRPr>
            </a:lvl7pPr>
            <a:lvl8pPr lvl="7">
              <a:buNone/>
              <a:defRPr>
                <a:solidFill>
                  <a:srgbClr val="888888"/>
                </a:solidFill>
              </a:defRPr>
            </a:lvl8pPr>
            <a:lvl9pPr lvl="8"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>
            <a:spLocks noGrp="1"/>
          </p:cNvSpPr>
          <p:nvPr>
            <p:ph type="title"/>
          </p:nvPr>
        </p:nvSpPr>
        <p:spPr>
          <a:xfrm>
            <a:off x="300038" y="313828"/>
            <a:ext cx="8509000" cy="668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body" idx="1"/>
          </p:nvPr>
        </p:nvSpPr>
        <p:spPr>
          <a:xfrm>
            <a:off x="306564" y="1479678"/>
            <a:ext cx="8503500" cy="3373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subTitle" idx="2"/>
          </p:nvPr>
        </p:nvSpPr>
        <p:spPr>
          <a:xfrm>
            <a:off x="299265" y="925785"/>
            <a:ext cx="8518098" cy="381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9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87C87"/>
                </a:solidFill>
              </a:defRPr>
            </a:lvl1pPr>
            <a:lvl2pPr lvl="1">
              <a:buNone/>
              <a:defRPr>
                <a:solidFill>
                  <a:srgbClr val="587C87"/>
                </a:solidFill>
              </a:defRPr>
            </a:lvl2pPr>
            <a:lvl3pPr lvl="2">
              <a:buNone/>
              <a:defRPr>
                <a:solidFill>
                  <a:srgbClr val="587C87"/>
                </a:solidFill>
              </a:defRPr>
            </a:lvl3pPr>
            <a:lvl4pPr lvl="3">
              <a:buNone/>
              <a:defRPr>
                <a:solidFill>
                  <a:srgbClr val="587C87"/>
                </a:solidFill>
              </a:defRPr>
            </a:lvl4pPr>
            <a:lvl5pPr lvl="4">
              <a:buNone/>
              <a:defRPr>
                <a:solidFill>
                  <a:srgbClr val="587C87"/>
                </a:solidFill>
              </a:defRPr>
            </a:lvl5pPr>
            <a:lvl6pPr lvl="5">
              <a:buNone/>
              <a:defRPr>
                <a:solidFill>
                  <a:srgbClr val="587C87"/>
                </a:solidFill>
              </a:defRPr>
            </a:lvl6pPr>
            <a:lvl7pPr lvl="6">
              <a:buNone/>
              <a:defRPr>
                <a:solidFill>
                  <a:srgbClr val="587C87"/>
                </a:solidFill>
              </a:defRPr>
            </a:lvl7pPr>
            <a:lvl8pPr lvl="7">
              <a:buNone/>
              <a:defRPr>
                <a:solidFill>
                  <a:srgbClr val="587C87"/>
                </a:solidFill>
              </a:defRPr>
            </a:lvl8pPr>
            <a:lvl9pPr lvl="8">
              <a:buNone/>
              <a:defRPr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>
            <a:spLocks noGrp="1"/>
          </p:cNvSpPr>
          <p:nvPr>
            <p:ph type="title"/>
          </p:nvPr>
        </p:nvSpPr>
        <p:spPr>
          <a:xfrm>
            <a:off x="300038" y="313828"/>
            <a:ext cx="8509000" cy="668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306564" y="1479678"/>
            <a:ext cx="8503500" cy="3373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ubTitle" idx="2"/>
          </p:nvPr>
        </p:nvSpPr>
        <p:spPr>
          <a:xfrm>
            <a:off x="299265" y="925785"/>
            <a:ext cx="8518098" cy="381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9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pic>
        <p:nvPicPr>
          <p:cNvPr id="103" name="Google Shape;103;p16" descr="underlyinggri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182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/>
          <p:nvPr/>
        </p:nvSpPr>
        <p:spPr>
          <a:xfrm>
            <a:off x="-1" y="1116141"/>
            <a:ext cx="9144001" cy="3571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5" name="Google Shape;105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87C87"/>
                </a:solidFill>
              </a:defRPr>
            </a:lvl1pPr>
            <a:lvl2pPr lvl="1">
              <a:buNone/>
              <a:defRPr>
                <a:solidFill>
                  <a:srgbClr val="587C87"/>
                </a:solidFill>
              </a:defRPr>
            </a:lvl2pPr>
            <a:lvl3pPr lvl="2">
              <a:buNone/>
              <a:defRPr>
                <a:solidFill>
                  <a:srgbClr val="587C87"/>
                </a:solidFill>
              </a:defRPr>
            </a:lvl3pPr>
            <a:lvl4pPr lvl="3">
              <a:buNone/>
              <a:defRPr>
                <a:solidFill>
                  <a:srgbClr val="587C87"/>
                </a:solidFill>
              </a:defRPr>
            </a:lvl4pPr>
            <a:lvl5pPr lvl="4">
              <a:buNone/>
              <a:defRPr>
                <a:solidFill>
                  <a:srgbClr val="587C87"/>
                </a:solidFill>
              </a:defRPr>
            </a:lvl5pPr>
            <a:lvl6pPr lvl="5">
              <a:buNone/>
              <a:defRPr>
                <a:solidFill>
                  <a:srgbClr val="587C87"/>
                </a:solidFill>
              </a:defRPr>
            </a:lvl6pPr>
            <a:lvl7pPr lvl="6">
              <a:buNone/>
              <a:defRPr>
                <a:solidFill>
                  <a:srgbClr val="587C87"/>
                </a:solidFill>
              </a:defRPr>
            </a:lvl7pPr>
            <a:lvl8pPr lvl="7">
              <a:buNone/>
              <a:defRPr>
                <a:solidFill>
                  <a:srgbClr val="587C87"/>
                </a:solidFill>
              </a:defRPr>
            </a:lvl8pPr>
            <a:lvl9pPr lvl="8">
              <a:buNone/>
              <a:defRPr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300038" y="313828"/>
            <a:ext cx="8509000" cy="668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subTitle" idx="1"/>
          </p:nvPr>
        </p:nvSpPr>
        <p:spPr>
          <a:xfrm>
            <a:off x="299265" y="925785"/>
            <a:ext cx="8518098" cy="381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9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body" idx="2"/>
          </p:nvPr>
        </p:nvSpPr>
        <p:spPr>
          <a:xfrm>
            <a:off x="306402" y="1476503"/>
            <a:ext cx="2357799" cy="3362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cxnSp>
        <p:nvCxnSpPr>
          <p:cNvPr id="110" name="Google Shape;110;p17"/>
          <p:cNvCxnSpPr/>
          <p:nvPr/>
        </p:nvCxnSpPr>
        <p:spPr>
          <a:xfrm>
            <a:off x="2770717" y="1479550"/>
            <a:ext cx="109" cy="3373840"/>
          </a:xfrm>
          <a:prstGeom prst="straightConnector1">
            <a:avLst/>
          </a:prstGeom>
          <a:noFill/>
          <a:ln w="9525" cap="rnd" cmpd="sng">
            <a:solidFill>
              <a:schemeClr val="dk1">
                <a:alpha val="34901"/>
              </a:schemeClr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11" name="Google Shape;111;p17"/>
          <p:cNvSpPr txBox="1">
            <a:spLocks noGrp="1"/>
          </p:cNvSpPr>
          <p:nvPr>
            <p:ph type="body" idx="3"/>
          </p:nvPr>
        </p:nvSpPr>
        <p:spPr>
          <a:xfrm>
            <a:off x="2878667" y="1476376"/>
            <a:ext cx="5931958" cy="337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87C87"/>
                </a:solidFill>
              </a:defRPr>
            </a:lvl1pPr>
            <a:lvl2pPr lvl="1">
              <a:buNone/>
              <a:defRPr>
                <a:solidFill>
                  <a:srgbClr val="587C87"/>
                </a:solidFill>
              </a:defRPr>
            </a:lvl2pPr>
            <a:lvl3pPr lvl="2">
              <a:buNone/>
              <a:defRPr>
                <a:solidFill>
                  <a:srgbClr val="587C87"/>
                </a:solidFill>
              </a:defRPr>
            </a:lvl3pPr>
            <a:lvl4pPr lvl="3">
              <a:buNone/>
              <a:defRPr>
                <a:solidFill>
                  <a:srgbClr val="587C87"/>
                </a:solidFill>
              </a:defRPr>
            </a:lvl4pPr>
            <a:lvl5pPr lvl="4">
              <a:buNone/>
              <a:defRPr>
                <a:solidFill>
                  <a:srgbClr val="587C87"/>
                </a:solidFill>
              </a:defRPr>
            </a:lvl5pPr>
            <a:lvl6pPr lvl="5">
              <a:buNone/>
              <a:defRPr>
                <a:solidFill>
                  <a:srgbClr val="587C87"/>
                </a:solidFill>
              </a:defRPr>
            </a:lvl6pPr>
            <a:lvl7pPr lvl="6">
              <a:buNone/>
              <a:defRPr>
                <a:solidFill>
                  <a:srgbClr val="587C87"/>
                </a:solidFill>
              </a:defRPr>
            </a:lvl7pPr>
            <a:lvl8pPr lvl="7">
              <a:buNone/>
              <a:defRPr>
                <a:solidFill>
                  <a:srgbClr val="587C87"/>
                </a:solidFill>
              </a:defRPr>
            </a:lvl8pPr>
            <a:lvl9pPr lvl="8">
              <a:buNone/>
              <a:defRPr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>
            <a:spLocks noGrp="1"/>
          </p:cNvSpPr>
          <p:nvPr>
            <p:ph type="title"/>
          </p:nvPr>
        </p:nvSpPr>
        <p:spPr>
          <a:xfrm>
            <a:off x="300038" y="313828"/>
            <a:ext cx="8509000" cy="668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subTitle" idx="1"/>
          </p:nvPr>
        </p:nvSpPr>
        <p:spPr>
          <a:xfrm>
            <a:off x="299265" y="925785"/>
            <a:ext cx="8503500" cy="381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900" b="1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body" idx="2"/>
          </p:nvPr>
        </p:nvSpPr>
        <p:spPr>
          <a:xfrm>
            <a:off x="306399" y="1479677"/>
            <a:ext cx="4109593" cy="3373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body" idx="3"/>
          </p:nvPr>
        </p:nvSpPr>
        <p:spPr>
          <a:xfrm>
            <a:off x="4693198" y="1479677"/>
            <a:ext cx="4109593" cy="3381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cxnSp>
        <p:nvCxnSpPr>
          <p:cNvPr id="118" name="Google Shape;118;p18"/>
          <p:cNvCxnSpPr/>
          <p:nvPr/>
        </p:nvCxnSpPr>
        <p:spPr>
          <a:xfrm>
            <a:off x="4561673" y="1476375"/>
            <a:ext cx="109" cy="3373840"/>
          </a:xfrm>
          <a:prstGeom prst="straightConnector1">
            <a:avLst/>
          </a:prstGeom>
          <a:noFill/>
          <a:ln w="9525" cap="rnd" cmpd="sng">
            <a:solidFill>
              <a:srgbClr val="000000">
                <a:alpha val="34901"/>
              </a:srgbClr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19" name="Google Shape;119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87C87"/>
                </a:solidFill>
              </a:defRPr>
            </a:lvl1pPr>
            <a:lvl2pPr lvl="1">
              <a:buNone/>
              <a:defRPr>
                <a:solidFill>
                  <a:srgbClr val="587C87"/>
                </a:solidFill>
              </a:defRPr>
            </a:lvl2pPr>
            <a:lvl3pPr lvl="2">
              <a:buNone/>
              <a:defRPr>
                <a:solidFill>
                  <a:srgbClr val="587C87"/>
                </a:solidFill>
              </a:defRPr>
            </a:lvl3pPr>
            <a:lvl4pPr lvl="3">
              <a:buNone/>
              <a:defRPr>
                <a:solidFill>
                  <a:srgbClr val="587C87"/>
                </a:solidFill>
              </a:defRPr>
            </a:lvl4pPr>
            <a:lvl5pPr lvl="4">
              <a:buNone/>
              <a:defRPr>
                <a:solidFill>
                  <a:srgbClr val="587C87"/>
                </a:solidFill>
              </a:defRPr>
            </a:lvl5pPr>
            <a:lvl6pPr lvl="5">
              <a:buNone/>
              <a:defRPr>
                <a:solidFill>
                  <a:srgbClr val="587C87"/>
                </a:solidFill>
              </a:defRPr>
            </a:lvl6pPr>
            <a:lvl7pPr lvl="6">
              <a:buNone/>
              <a:defRPr>
                <a:solidFill>
                  <a:srgbClr val="587C87"/>
                </a:solidFill>
              </a:defRPr>
            </a:lvl7pPr>
            <a:lvl8pPr lvl="7">
              <a:buNone/>
              <a:defRPr>
                <a:solidFill>
                  <a:srgbClr val="587C87"/>
                </a:solidFill>
              </a:defRPr>
            </a:lvl8pPr>
            <a:lvl9pPr lvl="8">
              <a:buNone/>
              <a:defRPr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/>
          <p:nvPr/>
        </p:nvSpPr>
        <p:spPr>
          <a:xfrm>
            <a:off x="0" y="128"/>
            <a:ext cx="9144000" cy="5141913"/>
          </a:xfrm>
          <a:prstGeom prst="rect">
            <a:avLst/>
          </a:prstGeom>
          <a:solidFill>
            <a:srgbClr val="3F3F3F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2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6" name="Google Shape;126;p20"/>
          <p:cNvSpPr txBox="1">
            <a:spLocks noGrp="1"/>
          </p:cNvSpPr>
          <p:nvPr>
            <p:ph type="title"/>
          </p:nvPr>
        </p:nvSpPr>
        <p:spPr>
          <a:xfrm>
            <a:off x="457200" y="209224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27" name="Google Shape;127;p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0" name="Google Shape;130;p21"/>
          <p:cNvSpPr txBox="1">
            <a:spLocks noGrp="1"/>
          </p:cNvSpPr>
          <p:nvPr>
            <p:ph type="title"/>
          </p:nvPr>
        </p:nvSpPr>
        <p:spPr>
          <a:xfrm>
            <a:off x="457200" y="209224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31" name="Google Shape;131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4" name="Google Shape;134;p22"/>
          <p:cNvSpPr txBox="1">
            <a:spLocks noGrp="1"/>
          </p:cNvSpPr>
          <p:nvPr>
            <p:ph type="title"/>
          </p:nvPr>
        </p:nvSpPr>
        <p:spPr>
          <a:xfrm>
            <a:off x="457200" y="2092246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35" name="Google Shape;135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Blank Layout">
  <p:cSld name="2_Blank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Google Shape;28;p4"/>
          <p:cNvCxnSpPr/>
          <p:nvPr/>
        </p:nvCxnSpPr>
        <p:spPr>
          <a:xfrm>
            <a:off x="0" y="112608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A3A3A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ubTitle" idx="1"/>
          </p:nvPr>
        </p:nvSpPr>
        <p:spPr>
          <a:xfrm>
            <a:off x="342900" y="716982"/>
            <a:ext cx="8458200" cy="256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29" marR="0" lvl="1" indent="-29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57" marR="0" lvl="2" indent="-56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88" marR="0" lvl="3" indent="-87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916" marR="0" lvl="4" indent="-11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145" marR="0" lvl="5" indent="-14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373" marR="0" lvl="6" indent="-17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602" marR="0" lvl="7" indent="-201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832" marR="0" lvl="8" indent="-23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/>
          <p:nvPr/>
        </p:nvSpPr>
        <p:spPr>
          <a:xfrm>
            <a:off x="-111125" y="-49213"/>
            <a:ext cx="9358313" cy="5265738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38" name="Google Shape;138;p23" descr="a16z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6763" y="2487613"/>
            <a:ext cx="7607300" cy="430212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and Content">
  <p:cSld name="4_Title and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>
            <a:spLocks noGrp="1"/>
          </p:cNvSpPr>
          <p:nvPr>
            <p:ph type="body" idx="1"/>
          </p:nvPr>
        </p:nvSpPr>
        <p:spPr>
          <a:xfrm>
            <a:off x="457200" y="1080504"/>
            <a:ext cx="8229600" cy="3631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81000" algn="l" rtl="0">
              <a:spcBef>
                <a:spcPts val="1776"/>
              </a:spcBef>
              <a:spcAft>
                <a:spcPts val="0"/>
              </a:spcAft>
              <a:buClr>
                <a:schemeClr val="lt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42" name="Google Shape;142;p24"/>
          <p:cNvSpPr txBox="1">
            <a:spLocks noGrp="1"/>
          </p:cNvSpPr>
          <p:nvPr>
            <p:ph type="title"/>
          </p:nvPr>
        </p:nvSpPr>
        <p:spPr>
          <a:xfrm>
            <a:off x="457200" y="296279"/>
            <a:ext cx="8229600" cy="586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43" name="Google Shape;143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87C87"/>
                </a:solidFill>
              </a:defRPr>
            </a:lvl1pPr>
            <a:lvl2pPr lvl="1">
              <a:buNone/>
              <a:defRPr>
                <a:solidFill>
                  <a:srgbClr val="587C87"/>
                </a:solidFill>
              </a:defRPr>
            </a:lvl2pPr>
            <a:lvl3pPr lvl="2">
              <a:buNone/>
              <a:defRPr>
                <a:solidFill>
                  <a:srgbClr val="587C87"/>
                </a:solidFill>
              </a:defRPr>
            </a:lvl3pPr>
            <a:lvl4pPr lvl="3">
              <a:buNone/>
              <a:defRPr>
                <a:solidFill>
                  <a:srgbClr val="587C87"/>
                </a:solidFill>
              </a:defRPr>
            </a:lvl4pPr>
            <a:lvl5pPr lvl="4">
              <a:buNone/>
              <a:defRPr>
                <a:solidFill>
                  <a:srgbClr val="587C87"/>
                </a:solidFill>
              </a:defRPr>
            </a:lvl5pPr>
            <a:lvl6pPr lvl="5">
              <a:buNone/>
              <a:defRPr>
                <a:solidFill>
                  <a:srgbClr val="587C87"/>
                </a:solidFill>
              </a:defRPr>
            </a:lvl6pPr>
            <a:lvl7pPr lvl="6">
              <a:buNone/>
              <a:defRPr>
                <a:solidFill>
                  <a:srgbClr val="587C87"/>
                </a:solidFill>
              </a:defRPr>
            </a:lvl7pPr>
            <a:lvl8pPr lvl="7">
              <a:buNone/>
              <a:defRPr>
                <a:solidFill>
                  <a:srgbClr val="587C87"/>
                </a:solidFill>
              </a:defRPr>
            </a:lvl8pPr>
            <a:lvl9pPr lvl="8">
              <a:buNone/>
              <a:defRPr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Title Slide">
  <p:cSld name="6_Title Slide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46" name="Google Shape;146;p25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47" name="Google Shape;147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ission Slide">
  <p:cSld name="1_Mission Slide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>
            <a:spLocks noGrp="1"/>
          </p:cNvSpPr>
          <p:nvPr>
            <p:ph type="title"/>
          </p:nvPr>
        </p:nvSpPr>
        <p:spPr>
          <a:xfrm>
            <a:off x="342900" y="326733"/>
            <a:ext cx="8127900" cy="32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0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164" marR="0" lvl="5" indent="-1266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327" marR="0" lvl="6" indent="-1262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494" marR="0" lvl="7" indent="-1259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657" marR="0" lvl="8" indent="-1255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Title Slide">
  <p:cSld name="7_Title Slide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53" name="Google Shape;153;p27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54" name="Google Shape;154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ission Slide—Orange">
  <p:cSld name="Mission Slide—Orange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>
            <a:spLocks noGrp="1"/>
          </p:cNvSpPr>
          <p:nvPr>
            <p:ph type="body" idx="1"/>
          </p:nvPr>
        </p:nvSpPr>
        <p:spPr>
          <a:xfrm>
            <a:off x="342900" y="1171720"/>
            <a:ext cx="8458200" cy="3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57" name="Google Shape;157;p28"/>
          <p:cNvSpPr txBox="1">
            <a:spLocks noGrp="1"/>
          </p:cNvSpPr>
          <p:nvPr>
            <p:ph type="title"/>
          </p:nvPr>
        </p:nvSpPr>
        <p:spPr>
          <a:xfrm>
            <a:off x="342900" y="326843"/>
            <a:ext cx="8127900" cy="320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164" marR="0" lvl="5" indent="-12664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327" marR="0" lvl="6" indent="-1262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494" marR="0" lvl="7" indent="-12593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657" marR="0" lvl="8" indent="-12556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58" name="Google Shape;158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Title Slide">
  <p:cSld name="8_Title Slide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61" name="Google Shape;161;p29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62" name="Google Shape;162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Title Slide">
  <p:cSld name="9_Title Slide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66" name="Google Shape;166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Title Slide">
  <p:cSld name="10_Title Slide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69" name="Google Shape;169;p31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70" name="Google Shape;170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Title Slide">
  <p:cSld name="11_Title Slide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74" name="Google Shape;174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lank Layout">
  <p:cSld name="3_Blank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/>
          <p:nvPr/>
        </p:nvSpPr>
        <p:spPr>
          <a:xfrm>
            <a:off x="0" y="1125178"/>
            <a:ext cx="9144000" cy="401838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ubTitle" idx="1"/>
          </p:nvPr>
        </p:nvSpPr>
        <p:spPr>
          <a:xfrm>
            <a:off x="342900" y="716982"/>
            <a:ext cx="8458200" cy="256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29" marR="0" lvl="1" indent="-29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57" marR="0" lvl="2" indent="-56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88" marR="0" lvl="3" indent="-87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916" marR="0" lvl="4" indent="-11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145" marR="0" lvl="5" indent="-14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373" marR="0" lvl="6" indent="-17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602" marR="0" lvl="7" indent="-201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832" marR="0" lvl="8" indent="-23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331965" y="1303868"/>
            <a:ext cx="8503500" cy="3549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/>
          <p:nvPr/>
        </p:nvSpPr>
        <p:spPr>
          <a:xfrm>
            <a:off x="33311" y="4921104"/>
            <a:ext cx="319831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3A3A3"/>
              </a:buClr>
              <a:buFont typeface="Proxima Nova"/>
              <a:buNone/>
            </a:pP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© 201</a:t>
            </a:r>
            <a:r>
              <a:rPr lang="en-US" sz="600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 - Andreessen Horowitz | Proprietary &amp; confidential, all rights reserved worldwide.</a:t>
            </a:r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87C87"/>
                </a:solidFill>
              </a:defRPr>
            </a:lvl1pPr>
            <a:lvl2pPr lvl="1">
              <a:buNone/>
              <a:defRPr>
                <a:solidFill>
                  <a:srgbClr val="587C87"/>
                </a:solidFill>
              </a:defRPr>
            </a:lvl2pPr>
            <a:lvl3pPr lvl="2">
              <a:buNone/>
              <a:defRPr>
                <a:solidFill>
                  <a:srgbClr val="587C87"/>
                </a:solidFill>
              </a:defRPr>
            </a:lvl3pPr>
            <a:lvl4pPr lvl="3">
              <a:buNone/>
              <a:defRPr>
                <a:solidFill>
                  <a:srgbClr val="587C87"/>
                </a:solidFill>
              </a:defRPr>
            </a:lvl4pPr>
            <a:lvl5pPr lvl="4">
              <a:buNone/>
              <a:defRPr>
                <a:solidFill>
                  <a:srgbClr val="587C87"/>
                </a:solidFill>
              </a:defRPr>
            </a:lvl5pPr>
            <a:lvl6pPr lvl="5">
              <a:buNone/>
              <a:defRPr>
                <a:solidFill>
                  <a:srgbClr val="587C87"/>
                </a:solidFill>
              </a:defRPr>
            </a:lvl6pPr>
            <a:lvl7pPr lvl="6">
              <a:buNone/>
              <a:defRPr>
                <a:solidFill>
                  <a:srgbClr val="587C87"/>
                </a:solidFill>
              </a:defRPr>
            </a:lvl7pPr>
            <a:lvl8pPr lvl="7">
              <a:buNone/>
              <a:defRPr>
                <a:solidFill>
                  <a:srgbClr val="587C87"/>
                </a:solidFill>
              </a:defRPr>
            </a:lvl8pPr>
            <a:lvl9pPr lvl="8">
              <a:buNone/>
              <a:defRPr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Title Slide">
  <p:cSld name="12_Title Slide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4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81" name="Google Shape;181;p34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82" name="Google Shape;182;p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Title Slide">
  <p:cSld name="14_Title Slide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5"/>
          <p:cNvSpPr txBox="1">
            <a:spLocks noGrp="1"/>
          </p:cNvSpPr>
          <p:nvPr>
            <p:ph type="body" idx="1"/>
          </p:nvPr>
        </p:nvSpPr>
        <p:spPr>
          <a:xfrm>
            <a:off x="342902" y="1685031"/>
            <a:ext cx="8458200" cy="2819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r" rtl="0">
              <a:spcBef>
                <a:spcPts val="7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Proxima Nova"/>
              <a:buNone/>
              <a:defRPr sz="3600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4290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09880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28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85" name="Google Shape;185;p35"/>
          <p:cNvSpPr txBox="1">
            <a:spLocks noGrp="1"/>
          </p:cNvSpPr>
          <p:nvPr>
            <p:ph type="subTitle" idx="2"/>
          </p:nvPr>
        </p:nvSpPr>
        <p:spPr>
          <a:xfrm>
            <a:off x="342902" y="4451101"/>
            <a:ext cx="8458200" cy="3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164" marR="0" lvl="1" indent="-12664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327" marR="0" lvl="2" indent="-12627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494" marR="0" lvl="3" indent="-12593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657" marR="0" lvl="4" indent="-1255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5823" marR="0" lvl="5" indent="-1252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2985" marR="0" lvl="6" indent="-1248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148" marR="0" lvl="7" indent="-1244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314" marR="0" lvl="8" indent="-1241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86" name="Google Shape;186;p3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Blank Layout">
  <p:cSld name="5_Blank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6"/>
          <p:cNvCxnSpPr/>
          <p:nvPr/>
        </p:nvCxnSpPr>
        <p:spPr>
          <a:xfrm>
            <a:off x="0" y="1126082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A3A3A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ubTitle" idx="1"/>
          </p:nvPr>
        </p:nvSpPr>
        <p:spPr>
          <a:xfrm>
            <a:off x="342900" y="716982"/>
            <a:ext cx="8458200" cy="256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29" marR="0" lvl="1" indent="-29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57" marR="0" lvl="2" indent="-56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88" marR="0" lvl="3" indent="-87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916" marR="0" lvl="4" indent="-11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145" marR="0" lvl="5" indent="-14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373" marR="0" lvl="6" indent="-17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602" marR="0" lvl="7" indent="-201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832" marR="0" lvl="8" indent="-23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331965" y="1303868"/>
            <a:ext cx="8503500" cy="35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/>
          <p:nvPr/>
        </p:nvSpPr>
        <p:spPr>
          <a:xfrm>
            <a:off x="65050" y="4862500"/>
            <a:ext cx="3235200" cy="256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Google Shape;45;p6"/>
          <p:cNvSpPr txBox="1"/>
          <p:nvPr/>
        </p:nvSpPr>
        <p:spPr>
          <a:xfrm>
            <a:off x="65061" y="4898488"/>
            <a:ext cx="31983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3A3A3"/>
              </a:buClr>
              <a:buFont typeface="Proxima Nova"/>
              <a:buNone/>
            </a:pP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© 201</a:t>
            </a:r>
            <a:r>
              <a:rPr lang="en-US" sz="600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 - Andreessen Horowitz | Proprietary &amp; confidential, all rights reserved worldwide.</a:t>
            </a:r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56784" y="482082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800">
                <a:solidFill>
                  <a:srgbClr val="587C87"/>
                </a:solidFill>
              </a:defRPr>
            </a:lvl1pPr>
            <a:lvl2pPr lvl="1">
              <a:buNone/>
              <a:defRPr sz="800">
                <a:solidFill>
                  <a:srgbClr val="587C87"/>
                </a:solidFill>
              </a:defRPr>
            </a:lvl2pPr>
            <a:lvl3pPr lvl="2">
              <a:buNone/>
              <a:defRPr sz="800">
                <a:solidFill>
                  <a:srgbClr val="587C87"/>
                </a:solidFill>
              </a:defRPr>
            </a:lvl3pPr>
            <a:lvl4pPr lvl="3">
              <a:buNone/>
              <a:defRPr sz="800">
                <a:solidFill>
                  <a:srgbClr val="587C87"/>
                </a:solidFill>
              </a:defRPr>
            </a:lvl4pPr>
            <a:lvl5pPr lvl="4">
              <a:buNone/>
              <a:defRPr sz="800">
                <a:solidFill>
                  <a:srgbClr val="587C87"/>
                </a:solidFill>
              </a:defRPr>
            </a:lvl5pPr>
            <a:lvl6pPr lvl="5">
              <a:buNone/>
              <a:defRPr sz="800">
                <a:solidFill>
                  <a:srgbClr val="587C87"/>
                </a:solidFill>
              </a:defRPr>
            </a:lvl6pPr>
            <a:lvl7pPr lvl="6">
              <a:buNone/>
              <a:defRPr sz="800">
                <a:solidFill>
                  <a:srgbClr val="587C87"/>
                </a:solidFill>
              </a:defRPr>
            </a:lvl7pPr>
            <a:lvl8pPr lvl="7">
              <a:buNone/>
              <a:defRPr sz="800">
                <a:solidFill>
                  <a:srgbClr val="587C87"/>
                </a:solidFill>
              </a:defRPr>
            </a:lvl8pPr>
            <a:lvl9pPr lvl="8">
              <a:buNone/>
              <a:defRPr sz="800"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yout">
  <p:cSld name="Blank Layou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ubTitle" idx="1"/>
          </p:nvPr>
        </p:nvSpPr>
        <p:spPr>
          <a:xfrm>
            <a:off x="342900" y="716982"/>
            <a:ext cx="8458200" cy="256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29" marR="0" lvl="1" indent="-29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57" marR="0" lvl="2" indent="-56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88" marR="0" lvl="3" indent="-87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916" marR="0" lvl="4" indent="-11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145" marR="0" lvl="5" indent="-14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373" marR="0" lvl="6" indent="-17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602" marR="0" lvl="7" indent="-201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832" marR="0" lvl="8" indent="-23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 Layout">
  <p:cSld name="1_Blank Layou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568634" y="479410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 sz="800"/>
            </a:lvl1pPr>
            <a:lvl2pPr lvl="1">
              <a:buNone/>
              <a:defRPr sz="800"/>
            </a:lvl2pPr>
            <a:lvl3pPr lvl="2">
              <a:buNone/>
              <a:defRPr sz="800"/>
            </a:lvl3pPr>
            <a:lvl4pPr lvl="3">
              <a:buNone/>
              <a:defRPr sz="800"/>
            </a:lvl4pPr>
            <a:lvl5pPr lvl="4">
              <a:buNone/>
              <a:defRPr sz="800"/>
            </a:lvl5pPr>
            <a:lvl6pPr lvl="5">
              <a:buNone/>
              <a:defRPr sz="800"/>
            </a:lvl6pPr>
            <a:lvl7pPr lvl="6">
              <a:buNone/>
              <a:defRPr sz="800"/>
            </a:lvl7pPr>
            <a:lvl8pPr lvl="7">
              <a:buNone/>
              <a:defRPr sz="800"/>
            </a:lvl8pPr>
            <a:lvl9pPr lvl="8">
              <a:buNone/>
              <a:defRPr sz="800"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8"/>
          <p:cNvSpPr/>
          <p:nvPr/>
        </p:nvSpPr>
        <p:spPr>
          <a:xfrm>
            <a:off x="65050" y="4862500"/>
            <a:ext cx="3235200" cy="256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8"/>
          <p:cNvSpPr txBox="1"/>
          <p:nvPr/>
        </p:nvSpPr>
        <p:spPr>
          <a:xfrm>
            <a:off x="65061" y="4898488"/>
            <a:ext cx="3198300" cy="1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3A3A3"/>
              </a:buClr>
              <a:buFont typeface="Proxima Nova"/>
              <a:buNone/>
            </a:pP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© 201</a:t>
            </a:r>
            <a:r>
              <a:rPr lang="en-US" sz="600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 - Andreessen Horowitz | Proprietary &amp; confidential, all rights reserved worldwide.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body" idx="1"/>
          </p:nvPr>
        </p:nvSpPr>
        <p:spPr>
          <a:xfrm>
            <a:off x="331965" y="1303868"/>
            <a:ext cx="8503500" cy="3549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587C8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ubTitle" idx="2"/>
          </p:nvPr>
        </p:nvSpPr>
        <p:spPr>
          <a:xfrm>
            <a:off x="342900" y="716982"/>
            <a:ext cx="8458200" cy="256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None/>
              <a:defRPr sz="1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29" marR="0" lvl="1" indent="-29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57" marR="0" lvl="2" indent="-56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88" marR="0" lvl="3" indent="-87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916" marR="0" lvl="4" indent="-116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145" marR="0" lvl="5" indent="-14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373" marR="0" lvl="6" indent="-17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602" marR="0" lvl="7" indent="-201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832" marR="0" lvl="8" indent="-232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87C87"/>
                </a:solidFill>
              </a:defRPr>
            </a:lvl1pPr>
            <a:lvl2pPr lvl="1">
              <a:buNone/>
              <a:defRPr>
                <a:solidFill>
                  <a:srgbClr val="587C87"/>
                </a:solidFill>
              </a:defRPr>
            </a:lvl2pPr>
            <a:lvl3pPr lvl="2">
              <a:buNone/>
              <a:defRPr>
                <a:solidFill>
                  <a:srgbClr val="587C87"/>
                </a:solidFill>
              </a:defRPr>
            </a:lvl3pPr>
            <a:lvl4pPr lvl="3">
              <a:buNone/>
              <a:defRPr>
                <a:solidFill>
                  <a:srgbClr val="587C87"/>
                </a:solidFill>
              </a:defRPr>
            </a:lvl4pPr>
            <a:lvl5pPr lvl="4">
              <a:buNone/>
              <a:defRPr>
                <a:solidFill>
                  <a:srgbClr val="587C87"/>
                </a:solidFill>
              </a:defRPr>
            </a:lvl5pPr>
            <a:lvl6pPr lvl="5">
              <a:buNone/>
              <a:defRPr>
                <a:solidFill>
                  <a:srgbClr val="587C87"/>
                </a:solidFill>
              </a:defRPr>
            </a:lvl6pPr>
            <a:lvl7pPr lvl="6">
              <a:buNone/>
              <a:defRPr>
                <a:solidFill>
                  <a:srgbClr val="587C87"/>
                </a:solidFill>
              </a:defRPr>
            </a:lvl7pPr>
            <a:lvl8pPr lvl="7">
              <a:buNone/>
              <a:defRPr>
                <a:solidFill>
                  <a:srgbClr val="587C87"/>
                </a:solidFill>
              </a:defRPr>
            </a:lvl8pPr>
            <a:lvl9pPr lvl="8">
              <a:buNone/>
              <a:defRPr>
                <a:solidFill>
                  <a:srgbClr val="587C87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 type="title">
  <p:cSld name="TITLE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/>
          <p:nvPr/>
        </p:nvSpPr>
        <p:spPr>
          <a:xfrm>
            <a:off x="0" y="4364402"/>
            <a:ext cx="9144000" cy="779097"/>
          </a:xfrm>
          <a:prstGeom prst="rect">
            <a:avLst/>
          </a:prstGeom>
          <a:solidFill>
            <a:srgbClr val="D8D8D8">
              <a:alpha val="48627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3" name="Google Shape;63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65860" y="4689926"/>
            <a:ext cx="2643187" cy="153988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0"/>
          <p:cNvSpPr txBox="1">
            <a:spLocks noGrp="1"/>
          </p:cNvSpPr>
          <p:nvPr>
            <p:ph type="ctrTitle"/>
          </p:nvPr>
        </p:nvSpPr>
        <p:spPr>
          <a:xfrm>
            <a:off x="665163" y="136707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ubTitle" idx="1"/>
          </p:nvPr>
        </p:nvSpPr>
        <p:spPr>
          <a:xfrm>
            <a:off x="665163" y="2174875"/>
            <a:ext cx="7781258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Proxima Nova"/>
              <a:buNone/>
              <a:defRPr sz="900" b="1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Title Slide">
  <p:cSld name="4_Title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0" y="4364402"/>
            <a:ext cx="9144000" cy="779097"/>
          </a:xfrm>
          <a:prstGeom prst="rect">
            <a:avLst/>
          </a:prstGeom>
          <a:solidFill>
            <a:srgbClr val="D8D8D8">
              <a:alpha val="48627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8" name="Google Shape;68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165860" y="4689926"/>
            <a:ext cx="2643187" cy="153988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1"/>
          <p:cNvSpPr txBox="1">
            <a:spLocks noGrp="1"/>
          </p:cNvSpPr>
          <p:nvPr>
            <p:ph type="ctrTitle"/>
          </p:nvPr>
        </p:nvSpPr>
        <p:spPr>
          <a:xfrm>
            <a:off x="665163" y="136707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665163" y="2174875"/>
            <a:ext cx="7781258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1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Proxima Nova"/>
              <a:buNone/>
              <a:defRPr sz="900" b="1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457200" marR="0" lvl="1" indent="0" algn="ctr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914400" marR="0" lvl="2" indent="0" algn="ctr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371600" marR="0" lvl="3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1828800" marR="0" lvl="4" indent="0" algn="ctr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286000" marR="0" lvl="5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2743200" marR="0" lvl="6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200400" marR="0" lvl="7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3657600" marR="0" lvl="8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888888"/>
                </a:solidFill>
              </a:defRPr>
            </a:lvl1pPr>
            <a:lvl2pPr lvl="1">
              <a:buNone/>
              <a:defRPr>
                <a:solidFill>
                  <a:srgbClr val="888888"/>
                </a:solidFill>
              </a:defRPr>
            </a:lvl2pPr>
            <a:lvl3pPr lvl="2">
              <a:buNone/>
              <a:defRPr>
                <a:solidFill>
                  <a:srgbClr val="888888"/>
                </a:solidFill>
              </a:defRPr>
            </a:lvl3pPr>
            <a:lvl4pPr lvl="3">
              <a:buNone/>
              <a:defRPr>
                <a:solidFill>
                  <a:srgbClr val="888888"/>
                </a:solidFill>
              </a:defRPr>
            </a:lvl4pPr>
            <a:lvl5pPr lvl="4">
              <a:buNone/>
              <a:defRPr>
                <a:solidFill>
                  <a:srgbClr val="888888"/>
                </a:solidFill>
              </a:defRPr>
            </a:lvl5pPr>
            <a:lvl6pPr lvl="5">
              <a:buNone/>
              <a:defRPr>
                <a:solidFill>
                  <a:srgbClr val="888888"/>
                </a:solidFill>
              </a:defRPr>
            </a:lvl6pPr>
            <a:lvl7pPr lvl="6">
              <a:buNone/>
              <a:defRPr>
                <a:solidFill>
                  <a:srgbClr val="888888"/>
                </a:solidFill>
              </a:defRPr>
            </a:lvl7pPr>
            <a:lvl8pPr lvl="7">
              <a:buNone/>
              <a:defRPr>
                <a:solidFill>
                  <a:srgbClr val="888888"/>
                </a:solidFill>
              </a:defRPr>
            </a:lvl8pPr>
            <a:lvl9pPr lvl="8"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338234" y="239545"/>
            <a:ext cx="8509000" cy="543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001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33311" y="4923088"/>
            <a:ext cx="3198311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3A3A3"/>
              </a:buClr>
              <a:buFont typeface="Proxima Nova"/>
              <a:buNone/>
            </a:pPr>
            <a:r>
              <a:rPr lang="en-US" sz="600" b="0" i="0" u="none" strike="noStrike" cap="none">
                <a:solidFill>
                  <a:srgbClr val="A3A3A3"/>
                </a:solidFill>
                <a:latin typeface="Proxima Nova"/>
                <a:ea typeface="Proxima Nova"/>
                <a:cs typeface="Proxima Nova"/>
                <a:sym typeface="Proxima Nova"/>
              </a:rPr>
              <a:t>© 2017 - Andreessen Horowitz | Proprietary &amp; confidential, all rights reserved worldwide.</a:t>
            </a:r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3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55"/>
          <p:cNvSpPr txBox="1">
            <a:spLocks noGrp="1"/>
          </p:cNvSpPr>
          <p:nvPr>
            <p:ph type="sldNum" idx="12"/>
          </p:nvPr>
        </p:nvSpPr>
        <p:spPr>
          <a:xfrm>
            <a:off x="8556784" y="482082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845368" y="4612546"/>
            <a:ext cx="4688608" cy="203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" i="1" dirty="0">
                <a:latin typeface="Proxima Nova" panose="020B0604020202020204" charset="0"/>
              </a:rPr>
              <a:t>Source: </a:t>
            </a:r>
            <a:r>
              <a:rPr lang="en-US" sz="720" i="1" dirty="0" err="1">
                <a:latin typeface="Proxima Nova" panose="020B0604020202020204" charset="0"/>
              </a:rPr>
              <a:t>Newzoo</a:t>
            </a:r>
            <a:r>
              <a:rPr lang="en-US" sz="720" i="1" dirty="0">
                <a:latin typeface="Proxima Nova" panose="020B0604020202020204" charset="0"/>
              </a:rPr>
              <a:t>, IBISWorld</a:t>
            </a:r>
          </a:p>
        </p:txBody>
      </p:sp>
      <p:sp>
        <p:nvSpPr>
          <p:cNvPr id="19" name="Google Shape;295;p53"/>
          <p:cNvSpPr txBox="1">
            <a:spLocks noGrp="1"/>
          </p:cNvSpPr>
          <p:nvPr>
            <p:ph type="title"/>
          </p:nvPr>
        </p:nvSpPr>
        <p:spPr>
          <a:xfrm>
            <a:off x="342900" y="326853"/>
            <a:ext cx="8458200" cy="36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Games are eating the (content) world</a:t>
            </a:r>
            <a:endParaRPr dirty="0"/>
          </a:p>
        </p:txBody>
      </p:sp>
      <p:sp>
        <p:nvSpPr>
          <p:cNvPr id="20" name="Google Shape;298;p53"/>
          <p:cNvSpPr txBox="1">
            <a:spLocks noGrp="1"/>
          </p:cNvSpPr>
          <p:nvPr>
            <p:ph type="subTitle" idx="1"/>
          </p:nvPr>
        </p:nvSpPr>
        <p:spPr>
          <a:xfrm>
            <a:off x="342900" y="701741"/>
            <a:ext cx="8458200" cy="3775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r>
              <a:rPr lang="en-US" dirty="0"/>
              <a:t>Already larger than film and music… and growing faster</a:t>
            </a:r>
            <a:endParaRPr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666264"/>
              </p:ext>
            </p:extLst>
          </p:nvPr>
        </p:nvGraphicFramePr>
        <p:xfrm>
          <a:off x="453957" y="1355386"/>
          <a:ext cx="7944256" cy="3184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541B8CF3-2162-2846-88B8-0D5F71AF8A0B}"/>
              </a:ext>
            </a:extLst>
          </p:cNvPr>
          <p:cNvGrpSpPr/>
          <p:nvPr/>
        </p:nvGrpSpPr>
        <p:grpSpPr>
          <a:xfrm>
            <a:off x="7211440" y="1964988"/>
            <a:ext cx="1057071" cy="782412"/>
            <a:chOff x="6679661" y="1919592"/>
            <a:chExt cx="1057071" cy="78241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923B714-B4BE-554E-B3F2-24F3633BE863}"/>
                </a:ext>
              </a:extLst>
            </p:cNvPr>
            <p:cNvSpPr txBox="1"/>
            <p:nvPr/>
          </p:nvSpPr>
          <p:spPr>
            <a:xfrm>
              <a:off x="6679661" y="1932562"/>
              <a:ext cx="10570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latin typeface="Proxima Nova" panose="02000506030000020004" pitchFamily="2" charset="0"/>
                </a:rPr>
                <a:t>5-year CAGR</a:t>
              </a:r>
            </a:p>
            <a:p>
              <a:r>
                <a:rPr lang="en-US" sz="1100" dirty="0">
                  <a:solidFill>
                    <a:schemeClr val="accent4"/>
                  </a:solidFill>
                  <a:latin typeface="Proxima Nova" panose="02000506030000020004" pitchFamily="2" charset="0"/>
                </a:rPr>
                <a:t>Games: 13%</a:t>
              </a:r>
            </a:p>
            <a:p>
              <a:r>
                <a:rPr lang="en-US" sz="1100" dirty="0">
                  <a:solidFill>
                    <a:schemeClr val="bg2"/>
                  </a:solidFill>
                  <a:latin typeface="Proxima Nova" panose="02000506030000020004" pitchFamily="2" charset="0"/>
                </a:rPr>
                <a:t>Film: 0.1%</a:t>
              </a:r>
            </a:p>
            <a:p>
              <a:r>
                <a:rPr lang="en-US" sz="1100" dirty="0">
                  <a:solidFill>
                    <a:schemeClr val="accent3"/>
                  </a:solidFill>
                  <a:latin typeface="Proxima Nova" panose="02000506030000020004" pitchFamily="2" charset="0"/>
                </a:rPr>
                <a:t>Music: 3%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02A8079-2417-7941-A013-0A6DF2102E3F}"/>
                </a:ext>
              </a:extLst>
            </p:cNvPr>
            <p:cNvSpPr/>
            <p:nvPr/>
          </p:nvSpPr>
          <p:spPr>
            <a:xfrm>
              <a:off x="6679661" y="1919592"/>
              <a:ext cx="998706" cy="782412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0438710"/>
      </p:ext>
    </p:extLst>
  </p:cSld>
  <p:clrMapOvr>
    <a:masterClrMapping/>
  </p:clrMapOvr>
</p:sld>
</file>

<file path=ppt/theme/theme1.xml><?xml version="1.0" encoding="utf-8"?>
<a:theme xmlns:a="http://schemas.openxmlformats.org/drawingml/2006/main" name="1_a16z_template">
  <a:themeElements>
    <a:clrScheme name="a16z Color Palette A">
      <a:dk1>
        <a:srgbClr val="000000"/>
      </a:dk1>
      <a:lt1>
        <a:srgbClr val="FFFFFF"/>
      </a:lt1>
      <a:dk2>
        <a:srgbClr val="DB752F"/>
      </a:dk2>
      <a:lt2>
        <a:srgbClr val="666666"/>
      </a:lt2>
      <a:accent1>
        <a:srgbClr val="DB752F"/>
      </a:accent1>
      <a:accent2>
        <a:srgbClr val="666666"/>
      </a:accent2>
      <a:accent3>
        <a:srgbClr val="587C87"/>
      </a:accent3>
      <a:accent4>
        <a:srgbClr val="6B905B"/>
      </a:accent4>
      <a:accent5>
        <a:srgbClr val="81231B"/>
      </a:accent5>
      <a:accent6>
        <a:srgbClr val="263B59"/>
      </a:accent6>
      <a:hlink>
        <a:srgbClr val="999999"/>
      </a:hlink>
      <a:folHlink>
        <a:srgbClr val="CCCC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147</Words>
  <Application>Microsoft Macintosh PowerPoint</Application>
  <PresentationFormat>On-screen Show (16:9)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Proxima Nova</vt:lpstr>
      <vt:lpstr>Calibri</vt:lpstr>
      <vt:lpstr>Arial</vt:lpstr>
      <vt:lpstr>Noto Sans Symbols</vt:lpstr>
      <vt:lpstr>1_a16z_template</vt:lpstr>
      <vt:lpstr>Games are eating the (content) world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Lai</dc:creator>
  <cp:lastModifiedBy>Microsoft Office User</cp:lastModifiedBy>
  <cp:revision>35</cp:revision>
  <dcterms:modified xsi:type="dcterms:W3CDTF">2019-11-06T05:46:41Z</dcterms:modified>
</cp:coreProperties>
</file>